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embeddedFontLst>
    <p:embeddedFont>
      <p:font typeface="DM Sans" pitchFamily="2" charset="0"/>
      <p:regular r:id="rId9"/>
    </p:embeddedFont>
    <p:embeddedFont>
      <p:font typeface="PT Serif" panose="020A0603040505020204" pitchFamily="18"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6" d="100"/>
          <a:sy n="66" d="100"/>
        </p:scale>
        <p:origin x="72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68269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82172"/>
            <a:ext cx="7556421" cy="1027033"/>
          </a:xfrm>
          <a:prstGeom prst="rect">
            <a:avLst/>
          </a:prstGeom>
          <a:noFill/>
          <a:ln/>
        </p:spPr>
        <p:txBody>
          <a:bodyPr wrap="none" lIns="0" tIns="0" rIns="0" bIns="0" rtlCol="0" anchor="t"/>
          <a:lstStyle/>
          <a:p>
            <a:pPr marL="0" indent="0" algn="l">
              <a:lnSpc>
                <a:spcPts val="8050"/>
              </a:lnSpc>
              <a:buNone/>
            </a:pPr>
            <a:r>
              <a:rPr lang="en-US" sz="6450" dirty="0">
                <a:solidFill>
                  <a:srgbClr val="020202"/>
                </a:solidFill>
                <a:latin typeface="PT Serif" pitchFamily="34" charset="0"/>
                <a:ea typeface="PT Serif" pitchFamily="34" charset="-122"/>
                <a:cs typeface="PT Serif" pitchFamily="34" charset="-120"/>
              </a:rPr>
              <a:t>CampusSync AI</a:t>
            </a:r>
            <a:endParaRPr lang="en-US" sz="6450" dirty="0"/>
          </a:p>
        </p:txBody>
      </p:sp>
      <p:sp>
        <p:nvSpPr>
          <p:cNvPr id="4" name="Text 1"/>
          <p:cNvSpPr/>
          <p:nvPr/>
        </p:nvSpPr>
        <p:spPr>
          <a:xfrm>
            <a:off x="6280190" y="2549366"/>
            <a:ext cx="6596658" cy="744260"/>
          </a:xfrm>
          <a:prstGeom prst="rect">
            <a:avLst/>
          </a:prstGeom>
          <a:noFill/>
          <a:ln/>
        </p:spPr>
        <p:txBody>
          <a:bodyPr wrap="none" lIns="0" tIns="0" rIns="0" bIns="0" rtlCol="0" anchor="t"/>
          <a:lstStyle/>
          <a:p>
            <a:pPr marL="0" indent="0" algn="l">
              <a:lnSpc>
                <a:spcPts val="5850"/>
              </a:lnSpc>
              <a:buNone/>
            </a:pPr>
            <a:r>
              <a:rPr lang="en-US" sz="4650" dirty="0">
                <a:solidFill>
                  <a:srgbClr val="020202"/>
                </a:solidFill>
                <a:latin typeface="PT Serif" pitchFamily="34" charset="0"/>
                <a:ea typeface="PT Serif" pitchFamily="34" charset="-122"/>
                <a:cs typeface="PT Serif" pitchFamily="34" charset="-120"/>
              </a:rPr>
              <a:t>Smart College Event Hub</a:t>
            </a:r>
            <a:endParaRPr lang="en-US" sz="4650" dirty="0"/>
          </a:p>
        </p:txBody>
      </p:sp>
      <p:sp>
        <p:nvSpPr>
          <p:cNvPr id="5" name="Text 2"/>
          <p:cNvSpPr/>
          <p:nvPr/>
        </p:nvSpPr>
        <p:spPr>
          <a:xfrm>
            <a:off x="6280190" y="3633788"/>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Prepared By:</a:t>
            </a:r>
            <a:endParaRPr lang="en-US" sz="1750" dirty="0"/>
          </a:p>
        </p:txBody>
      </p:sp>
      <p:sp>
        <p:nvSpPr>
          <p:cNvPr id="6" name="Text 3"/>
          <p:cNvSpPr/>
          <p:nvPr/>
        </p:nvSpPr>
        <p:spPr>
          <a:xfrm>
            <a:off x="6280190" y="4251841"/>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Name		: Masrani Kasak </a:t>
            </a:r>
            <a:r>
              <a:rPr lang="en-US" sz="1750" dirty="0" err="1">
                <a:solidFill>
                  <a:srgbClr val="383838"/>
                </a:solidFill>
                <a:latin typeface="DM Sans" pitchFamily="34" charset="0"/>
                <a:ea typeface="DM Sans" pitchFamily="34" charset="-122"/>
                <a:cs typeface="DM Sans" pitchFamily="34" charset="-120"/>
              </a:rPr>
              <a:t>Atulbhai</a:t>
            </a:r>
            <a:endParaRPr lang="en-US" sz="1750" dirty="0">
              <a:solidFill>
                <a:srgbClr val="383838"/>
              </a:solidFill>
              <a:latin typeface="DM Sans" pitchFamily="34" charset="0"/>
              <a:ea typeface="DM Sans" pitchFamily="34" charset="-122"/>
              <a:cs typeface="DM Sans" pitchFamily="34" charset="-120"/>
            </a:endParaRPr>
          </a:p>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Roll No		: 06</a:t>
            </a:r>
          </a:p>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Enrollment No	: 23002170110083</a:t>
            </a:r>
          </a:p>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Batch		: A1</a:t>
            </a:r>
          </a:p>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Branch		: CE</a:t>
            </a:r>
            <a:endParaRPr lang="en-US" sz="1750" dirty="0"/>
          </a:p>
        </p:txBody>
      </p:sp>
      <p:sp>
        <p:nvSpPr>
          <p:cNvPr id="7" name="Rectangle: Beveled 6">
            <a:extLst>
              <a:ext uri="{FF2B5EF4-FFF2-40B4-BE49-F238E27FC236}">
                <a16:creationId xmlns:a16="http://schemas.microsoft.com/office/drawing/2014/main" id="{A566F9D2-7098-7D73-30D1-3D52B13EB102}"/>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B1E7EC52-D400-6F38-843D-08C5012D2D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826681" y="690682"/>
            <a:ext cx="2977039" cy="372070"/>
          </a:xfrm>
          <a:prstGeom prst="rect">
            <a:avLst/>
          </a:prstGeom>
          <a:noFill/>
          <a:ln/>
        </p:spPr>
        <p:txBody>
          <a:bodyPr wrap="none" lIns="0" tIns="0" rIns="0" bIns="0" rtlCol="0" anchor="t"/>
          <a:lstStyle/>
          <a:p>
            <a:pPr marL="0" indent="0" algn="ctr">
              <a:lnSpc>
                <a:spcPts val="2900"/>
              </a:lnSpc>
              <a:buNone/>
            </a:pPr>
            <a:r>
              <a:rPr lang="en-US" sz="2300" dirty="0">
                <a:solidFill>
                  <a:srgbClr val="020202"/>
                </a:solidFill>
                <a:latin typeface="PT Serif" pitchFamily="34" charset="0"/>
                <a:ea typeface="PT Serif" pitchFamily="34" charset="-122"/>
                <a:cs typeface="PT Serif" pitchFamily="34" charset="-120"/>
              </a:rPr>
              <a:t>Agenda</a:t>
            </a:r>
            <a:endParaRPr lang="en-US" sz="2300" dirty="0"/>
          </a:p>
        </p:txBody>
      </p:sp>
      <p:sp>
        <p:nvSpPr>
          <p:cNvPr id="3" name="Text 1"/>
          <p:cNvSpPr/>
          <p:nvPr/>
        </p:nvSpPr>
        <p:spPr>
          <a:xfrm>
            <a:off x="3901321" y="1289566"/>
            <a:ext cx="6827639" cy="744260"/>
          </a:xfrm>
          <a:prstGeom prst="rect">
            <a:avLst/>
          </a:prstGeom>
          <a:noFill/>
          <a:ln/>
        </p:spPr>
        <p:txBody>
          <a:bodyPr wrap="none" lIns="0" tIns="0" rIns="0" bIns="0" rtlCol="0" anchor="t"/>
          <a:lstStyle/>
          <a:p>
            <a:pPr marL="0" indent="0" algn="ctr">
              <a:lnSpc>
                <a:spcPts val="5850"/>
              </a:lnSpc>
              <a:buNone/>
            </a:pPr>
            <a:r>
              <a:rPr lang="en-US" sz="4650" dirty="0">
                <a:solidFill>
                  <a:srgbClr val="020202"/>
                </a:solidFill>
                <a:latin typeface="PT Serif" pitchFamily="34" charset="0"/>
                <a:ea typeface="PT Serif" pitchFamily="34" charset="-122"/>
                <a:cs typeface="PT Serif" pitchFamily="34" charset="-120"/>
              </a:rPr>
              <a:t>Unveiling CampusSync AI</a:t>
            </a:r>
            <a:endParaRPr lang="en-US" sz="4650" dirty="0"/>
          </a:p>
        </p:txBody>
      </p:sp>
      <p:sp>
        <p:nvSpPr>
          <p:cNvPr id="4" name="Text 2"/>
          <p:cNvSpPr/>
          <p:nvPr/>
        </p:nvSpPr>
        <p:spPr>
          <a:xfrm>
            <a:off x="793790" y="2373987"/>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PT Serif Light" pitchFamily="34" charset="0"/>
                <a:ea typeface="PT Serif Light" pitchFamily="34" charset="-122"/>
                <a:cs typeface="PT Serif Light" pitchFamily="34" charset="-120"/>
              </a:rPr>
              <a:t>01</a:t>
            </a:r>
            <a:endParaRPr lang="en-US" sz="1750" dirty="0"/>
          </a:p>
        </p:txBody>
      </p:sp>
      <p:sp>
        <p:nvSpPr>
          <p:cNvPr id="5" name="Shape 3"/>
          <p:cNvSpPr/>
          <p:nvPr/>
        </p:nvSpPr>
        <p:spPr>
          <a:xfrm>
            <a:off x="793790" y="2729032"/>
            <a:ext cx="6407944" cy="30480"/>
          </a:xfrm>
          <a:prstGeom prst="rect">
            <a:avLst/>
          </a:prstGeom>
          <a:solidFill>
            <a:srgbClr val="E04F00"/>
          </a:solidFill>
          <a:ln/>
        </p:spPr>
      </p:sp>
      <p:sp>
        <p:nvSpPr>
          <p:cNvPr id="6" name="Text 4"/>
          <p:cNvSpPr/>
          <p:nvPr/>
        </p:nvSpPr>
        <p:spPr>
          <a:xfrm>
            <a:off x="793790" y="2903339"/>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Introduction</a:t>
            </a:r>
            <a:endParaRPr lang="en-US" sz="2300" dirty="0"/>
          </a:p>
        </p:txBody>
      </p:sp>
      <p:sp>
        <p:nvSpPr>
          <p:cNvPr id="7" name="Text 5"/>
          <p:cNvSpPr/>
          <p:nvPr/>
        </p:nvSpPr>
        <p:spPr>
          <a:xfrm>
            <a:off x="793790" y="3411498"/>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Purpose &amp; Vision</a:t>
            </a:r>
            <a:endParaRPr lang="en-US" sz="1750" dirty="0"/>
          </a:p>
        </p:txBody>
      </p:sp>
      <p:sp>
        <p:nvSpPr>
          <p:cNvPr id="8" name="Text 6"/>
          <p:cNvSpPr/>
          <p:nvPr/>
        </p:nvSpPr>
        <p:spPr>
          <a:xfrm>
            <a:off x="7428548" y="2373987"/>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PT Serif Light" pitchFamily="34" charset="0"/>
                <a:ea typeface="PT Serif Light" pitchFamily="34" charset="-122"/>
                <a:cs typeface="PT Serif Light" pitchFamily="34" charset="-120"/>
              </a:rPr>
              <a:t>02</a:t>
            </a:r>
            <a:endParaRPr lang="en-US" sz="1750" dirty="0"/>
          </a:p>
        </p:txBody>
      </p:sp>
      <p:sp>
        <p:nvSpPr>
          <p:cNvPr id="9" name="Shape 7"/>
          <p:cNvSpPr/>
          <p:nvPr/>
        </p:nvSpPr>
        <p:spPr>
          <a:xfrm>
            <a:off x="7428548" y="2729032"/>
            <a:ext cx="6408063" cy="30480"/>
          </a:xfrm>
          <a:prstGeom prst="rect">
            <a:avLst/>
          </a:prstGeom>
          <a:solidFill>
            <a:srgbClr val="E04F00"/>
          </a:solidFill>
          <a:ln/>
        </p:spPr>
      </p:sp>
      <p:sp>
        <p:nvSpPr>
          <p:cNvPr id="10" name="Text 8"/>
          <p:cNvSpPr/>
          <p:nvPr/>
        </p:nvSpPr>
        <p:spPr>
          <a:xfrm>
            <a:off x="7428548" y="2903339"/>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Architecture</a:t>
            </a:r>
            <a:endParaRPr lang="en-US" sz="2300" dirty="0"/>
          </a:p>
        </p:txBody>
      </p:sp>
      <p:sp>
        <p:nvSpPr>
          <p:cNvPr id="11" name="Text 9"/>
          <p:cNvSpPr/>
          <p:nvPr/>
        </p:nvSpPr>
        <p:spPr>
          <a:xfrm>
            <a:off x="7428548" y="3411498"/>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Technology &amp; Systems</a:t>
            </a:r>
            <a:endParaRPr lang="en-US" sz="1750" dirty="0"/>
          </a:p>
        </p:txBody>
      </p:sp>
      <p:sp>
        <p:nvSpPr>
          <p:cNvPr id="12" name="Text 10"/>
          <p:cNvSpPr/>
          <p:nvPr/>
        </p:nvSpPr>
        <p:spPr>
          <a:xfrm>
            <a:off x="793790" y="417123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PT Serif Light" pitchFamily="34" charset="0"/>
                <a:ea typeface="PT Serif Light" pitchFamily="34" charset="-122"/>
                <a:cs typeface="PT Serif Light" pitchFamily="34" charset="-120"/>
              </a:rPr>
              <a:t>03</a:t>
            </a:r>
            <a:endParaRPr lang="en-US" sz="1750" dirty="0"/>
          </a:p>
        </p:txBody>
      </p:sp>
      <p:sp>
        <p:nvSpPr>
          <p:cNvPr id="13" name="Shape 11"/>
          <p:cNvSpPr/>
          <p:nvPr/>
        </p:nvSpPr>
        <p:spPr>
          <a:xfrm>
            <a:off x="793790" y="4526280"/>
            <a:ext cx="6407944" cy="30480"/>
          </a:xfrm>
          <a:prstGeom prst="rect">
            <a:avLst/>
          </a:prstGeom>
          <a:solidFill>
            <a:srgbClr val="E04F00"/>
          </a:solidFill>
          <a:ln/>
        </p:spPr>
      </p:sp>
      <p:sp>
        <p:nvSpPr>
          <p:cNvPr id="14" name="Text 12"/>
          <p:cNvSpPr/>
          <p:nvPr/>
        </p:nvSpPr>
        <p:spPr>
          <a:xfrm>
            <a:off x="793790" y="4700588"/>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Key Features</a:t>
            </a:r>
            <a:endParaRPr lang="en-US" sz="2300" dirty="0"/>
          </a:p>
        </p:txBody>
      </p:sp>
      <p:sp>
        <p:nvSpPr>
          <p:cNvPr id="15" name="Text 13"/>
          <p:cNvSpPr/>
          <p:nvPr/>
        </p:nvSpPr>
        <p:spPr>
          <a:xfrm>
            <a:off x="793790" y="5208746"/>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User-Centric Design</a:t>
            </a:r>
            <a:endParaRPr lang="en-US" sz="1750" dirty="0"/>
          </a:p>
        </p:txBody>
      </p:sp>
      <p:sp>
        <p:nvSpPr>
          <p:cNvPr id="16" name="Text 14"/>
          <p:cNvSpPr/>
          <p:nvPr/>
        </p:nvSpPr>
        <p:spPr>
          <a:xfrm>
            <a:off x="7428548" y="417123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PT Serif Light" pitchFamily="34" charset="0"/>
                <a:ea typeface="PT Serif Light" pitchFamily="34" charset="-122"/>
                <a:cs typeface="PT Serif Light" pitchFamily="34" charset="-120"/>
              </a:rPr>
              <a:t>04</a:t>
            </a:r>
            <a:endParaRPr lang="en-US" sz="1750" dirty="0"/>
          </a:p>
        </p:txBody>
      </p:sp>
      <p:sp>
        <p:nvSpPr>
          <p:cNvPr id="17" name="Shape 15"/>
          <p:cNvSpPr/>
          <p:nvPr/>
        </p:nvSpPr>
        <p:spPr>
          <a:xfrm>
            <a:off x="7428548" y="4526280"/>
            <a:ext cx="6408063" cy="30480"/>
          </a:xfrm>
          <a:prstGeom prst="rect">
            <a:avLst/>
          </a:prstGeom>
          <a:solidFill>
            <a:srgbClr val="E04F00"/>
          </a:solidFill>
          <a:ln/>
        </p:spPr>
      </p:sp>
      <p:sp>
        <p:nvSpPr>
          <p:cNvPr id="18" name="Text 16"/>
          <p:cNvSpPr/>
          <p:nvPr/>
        </p:nvSpPr>
        <p:spPr>
          <a:xfrm>
            <a:off x="7428548" y="4700588"/>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AI at Core</a:t>
            </a:r>
            <a:endParaRPr lang="en-US" sz="2300" dirty="0"/>
          </a:p>
        </p:txBody>
      </p:sp>
      <p:sp>
        <p:nvSpPr>
          <p:cNvPr id="19" name="Text 17"/>
          <p:cNvSpPr/>
          <p:nvPr/>
        </p:nvSpPr>
        <p:spPr>
          <a:xfrm>
            <a:off x="7428548" y="5208746"/>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Predictive Insights</a:t>
            </a:r>
            <a:endParaRPr lang="en-US" sz="1750" dirty="0"/>
          </a:p>
        </p:txBody>
      </p:sp>
      <p:sp>
        <p:nvSpPr>
          <p:cNvPr id="20" name="Text 18"/>
          <p:cNvSpPr/>
          <p:nvPr/>
        </p:nvSpPr>
        <p:spPr>
          <a:xfrm>
            <a:off x="793790" y="5968484"/>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PT Serif Light" pitchFamily="34" charset="0"/>
                <a:ea typeface="PT Serif Light" pitchFamily="34" charset="-122"/>
                <a:cs typeface="PT Serif Light" pitchFamily="34" charset="-120"/>
              </a:rPr>
              <a:t>05</a:t>
            </a:r>
            <a:endParaRPr lang="en-US" sz="1750" dirty="0"/>
          </a:p>
        </p:txBody>
      </p:sp>
      <p:sp>
        <p:nvSpPr>
          <p:cNvPr id="21" name="Shape 19"/>
          <p:cNvSpPr/>
          <p:nvPr/>
        </p:nvSpPr>
        <p:spPr>
          <a:xfrm>
            <a:off x="793790" y="6323528"/>
            <a:ext cx="6407944" cy="30480"/>
          </a:xfrm>
          <a:prstGeom prst="rect">
            <a:avLst/>
          </a:prstGeom>
          <a:solidFill>
            <a:srgbClr val="E04F00"/>
          </a:solidFill>
          <a:ln/>
        </p:spPr>
      </p:sp>
      <p:sp>
        <p:nvSpPr>
          <p:cNvPr id="22" name="Text 20"/>
          <p:cNvSpPr/>
          <p:nvPr/>
        </p:nvSpPr>
        <p:spPr>
          <a:xfrm>
            <a:off x="793790" y="6497836"/>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Impact</a:t>
            </a:r>
            <a:endParaRPr lang="en-US" sz="2300" dirty="0"/>
          </a:p>
        </p:txBody>
      </p:sp>
      <p:sp>
        <p:nvSpPr>
          <p:cNvPr id="23" name="Text 21"/>
          <p:cNvSpPr/>
          <p:nvPr/>
        </p:nvSpPr>
        <p:spPr>
          <a:xfrm>
            <a:off x="793790" y="7005995"/>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Future Growth</a:t>
            </a:r>
            <a:endParaRPr lang="en-US" sz="1750" dirty="0"/>
          </a:p>
        </p:txBody>
      </p:sp>
      <p:sp>
        <p:nvSpPr>
          <p:cNvPr id="24" name="Text 22"/>
          <p:cNvSpPr/>
          <p:nvPr/>
        </p:nvSpPr>
        <p:spPr>
          <a:xfrm>
            <a:off x="7428548" y="5968484"/>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PT Serif Light" pitchFamily="34" charset="0"/>
                <a:ea typeface="PT Serif Light" pitchFamily="34" charset="-122"/>
                <a:cs typeface="PT Serif Light" pitchFamily="34" charset="-120"/>
              </a:rPr>
              <a:t>06</a:t>
            </a:r>
            <a:endParaRPr lang="en-US" sz="1750" dirty="0"/>
          </a:p>
        </p:txBody>
      </p:sp>
      <p:sp>
        <p:nvSpPr>
          <p:cNvPr id="25" name="Shape 23"/>
          <p:cNvSpPr/>
          <p:nvPr/>
        </p:nvSpPr>
        <p:spPr>
          <a:xfrm>
            <a:off x="7428548" y="6323528"/>
            <a:ext cx="6408063" cy="30480"/>
          </a:xfrm>
          <a:prstGeom prst="rect">
            <a:avLst/>
          </a:prstGeom>
          <a:solidFill>
            <a:srgbClr val="E04F00"/>
          </a:solidFill>
          <a:ln/>
        </p:spPr>
      </p:sp>
      <p:sp>
        <p:nvSpPr>
          <p:cNvPr id="26" name="Text 24"/>
          <p:cNvSpPr/>
          <p:nvPr/>
        </p:nvSpPr>
        <p:spPr>
          <a:xfrm>
            <a:off x="7428548" y="6497836"/>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Conclusion</a:t>
            </a:r>
            <a:endParaRPr lang="en-US" sz="2300" dirty="0"/>
          </a:p>
        </p:txBody>
      </p:sp>
      <p:sp>
        <p:nvSpPr>
          <p:cNvPr id="27" name="Text 25"/>
          <p:cNvSpPr/>
          <p:nvPr/>
        </p:nvSpPr>
        <p:spPr>
          <a:xfrm>
            <a:off x="7428548" y="7005995"/>
            <a:ext cx="6408063" cy="362903"/>
          </a:xfrm>
          <a:prstGeom prst="rect">
            <a:avLst/>
          </a:prstGeom>
          <a:noFill/>
          <a:ln/>
        </p:spPr>
        <p:txBody>
          <a:bodyPr wrap="non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Driving Engagement</a:t>
            </a:r>
            <a:endParaRPr lang="en-US" sz="1750" dirty="0"/>
          </a:p>
        </p:txBody>
      </p:sp>
      <p:sp>
        <p:nvSpPr>
          <p:cNvPr id="28" name="Rectangle: Beveled 27">
            <a:extLst>
              <a:ext uri="{FF2B5EF4-FFF2-40B4-BE49-F238E27FC236}">
                <a16:creationId xmlns:a16="http://schemas.microsoft.com/office/drawing/2014/main" id="{D2C85778-6B7E-954F-F793-5CE3532E5B97}"/>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9" name="Picture 28">
            <a:extLst>
              <a:ext uri="{FF2B5EF4-FFF2-40B4-BE49-F238E27FC236}">
                <a16:creationId xmlns:a16="http://schemas.microsoft.com/office/drawing/2014/main" id="{848B0A5A-F5C3-7280-4F19-2DEFC0A66A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22102" y="488752"/>
            <a:ext cx="2333149" cy="291703"/>
          </a:xfrm>
          <a:prstGeom prst="rect">
            <a:avLst/>
          </a:prstGeom>
          <a:noFill/>
          <a:ln/>
        </p:spPr>
        <p:txBody>
          <a:bodyPr wrap="none" lIns="0" tIns="0" rIns="0" bIns="0" rtlCol="0" anchor="t"/>
          <a:lstStyle/>
          <a:p>
            <a:pPr marL="0" indent="0" algn="l">
              <a:lnSpc>
                <a:spcPts val="2250"/>
              </a:lnSpc>
              <a:buNone/>
            </a:pPr>
            <a:r>
              <a:rPr lang="en-US" sz="1800" dirty="0">
                <a:solidFill>
                  <a:srgbClr val="020202"/>
                </a:solidFill>
                <a:latin typeface="PT Serif" pitchFamily="34" charset="0"/>
                <a:ea typeface="PT Serif" pitchFamily="34" charset="-122"/>
                <a:cs typeface="PT Serif" pitchFamily="34" charset="-120"/>
              </a:rPr>
              <a:t>CampusSync AI</a:t>
            </a:r>
            <a:endParaRPr lang="en-US" sz="1800" dirty="0"/>
          </a:p>
        </p:txBody>
      </p:sp>
      <p:sp>
        <p:nvSpPr>
          <p:cNvPr id="3" name="Text 1"/>
          <p:cNvSpPr/>
          <p:nvPr/>
        </p:nvSpPr>
        <p:spPr>
          <a:xfrm>
            <a:off x="622102" y="958215"/>
            <a:ext cx="5262920" cy="583168"/>
          </a:xfrm>
          <a:prstGeom prst="rect">
            <a:avLst/>
          </a:prstGeom>
          <a:noFill/>
          <a:ln/>
        </p:spPr>
        <p:txBody>
          <a:bodyPr wrap="none" lIns="0" tIns="0" rIns="0" bIns="0" rtlCol="0" anchor="t"/>
          <a:lstStyle/>
          <a:p>
            <a:pPr marL="0" indent="0" algn="l">
              <a:lnSpc>
                <a:spcPts val="4550"/>
              </a:lnSpc>
              <a:buNone/>
            </a:pPr>
            <a:r>
              <a:rPr lang="en-US" sz="3650" dirty="0">
                <a:solidFill>
                  <a:srgbClr val="020202"/>
                </a:solidFill>
                <a:latin typeface="PT Serif" pitchFamily="34" charset="0"/>
                <a:ea typeface="PT Serif" pitchFamily="34" charset="-122"/>
                <a:cs typeface="PT Serif" pitchFamily="34" charset="-120"/>
              </a:rPr>
              <a:t>Architectural Foundation</a:t>
            </a:r>
            <a:endParaRPr lang="en-US" sz="3650" dirty="0"/>
          </a:p>
        </p:txBody>
      </p:sp>
      <p:sp>
        <p:nvSpPr>
          <p:cNvPr id="4" name="Text 2"/>
          <p:cNvSpPr/>
          <p:nvPr/>
        </p:nvSpPr>
        <p:spPr>
          <a:xfrm>
            <a:off x="622102" y="1967865"/>
            <a:ext cx="6476286" cy="852964"/>
          </a:xfrm>
          <a:prstGeom prst="rect">
            <a:avLst/>
          </a:prstGeom>
          <a:noFill/>
          <a:ln/>
        </p:spPr>
        <p:txBody>
          <a:bodyPr wrap="square" lIns="0" tIns="0" rIns="0" bIns="0" rtlCol="0" anchor="t"/>
          <a:lstStyle/>
          <a:p>
            <a:pPr marL="0" indent="0" algn="l">
              <a:lnSpc>
                <a:spcPts val="2200"/>
              </a:lnSpc>
              <a:buNone/>
            </a:pPr>
            <a:r>
              <a:rPr lang="en-US" sz="1350" dirty="0">
                <a:solidFill>
                  <a:srgbClr val="383838"/>
                </a:solidFill>
                <a:latin typeface="DM Sans" pitchFamily="34" charset="0"/>
                <a:ea typeface="DM Sans" pitchFamily="34" charset="-122"/>
                <a:cs typeface="DM Sans" pitchFamily="34" charset="-120"/>
              </a:rPr>
              <a:t>CampusSync AI is built on a robust and scalable architecture, designed to handle diverse campus needs while leveraging cutting-edge AI capabilities. Our hybrid approach ensures both flexibility and performance.</a:t>
            </a:r>
            <a:endParaRPr lang="en-US" sz="1350" dirty="0"/>
          </a:p>
        </p:txBody>
      </p:sp>
      <p:sp>
        <p:nvSpPr>
          <p:cNvPr id="5" name="Text 3"/>
          <p:cNvSpPr/>
          <p:nvPr/>
        </p:nvSpPr>
        <p:spPr>
          <a:xfrm>
            <a:off x="622102" y="2980730"/>
            <a:ext cx="6476286" cy="284321"/>
          </a:xfrm>
          <a:prstGeom prst="rect">
            <a:avLst/>
          </a:prstGeom>
          <a:noFill/>
          <a:ln/>
        </p:spPr>
        <p:txBody>
          <a:bodyPr wrap="none" lIns="0" tIns="0" rIns="0" bIns="0" rtlCol="0" anchor="t"/>
          <a:lstStyle/>
          <a:p>
            <a:pPr marL="342900" indent="-342900" algn="l">
              <a:lnSpc>
                <a:spcPts val="2200"/>
              </a:lnSpc>
              <a:buSzPct val="100000"/>
              <a:buChar char="•"/>
            </a:pPr>
            <a:r>
              <a:rPr lang="en-US" sz="1350" b="1" dirty="0">
                <a:solidFill>
                  <a:srgbClr val="383838"/>
                </a:solidFill>
                <a:latin typeface="DM Sans" pitchFamily="34" charset="0"/>
                <a:ea typeface="DM Sans" pitchFamily="34" charset="-122"/>
                <a:cs typeface="DM Sans" pitchFamily="34" charset="-120"/>
              </a:rPr>
              <a:t>Backend:</a:t>
            </a:r>
            <a:r>
              <a:rPr lang="en-US" sz="1350" dirty="0">
                <a:solidFill>
                  <a:srgbClr val="383838"/>
                </a:solidFill>
                <a:latin typeface="DM Sans" pitchFamily="34" charset="0"/>
                <a:ea typeface="DM Sans" pitchFamily="34" charset="-122"/>
                <a:cs typeface="DM Sans" pitchFamily="34" charset="-120"/>
              </a:rPr>
              <a:t> Django — </a:t>
            </a:r>
            <a:r>
              <a:rPr lang="en-US" sz="1350" dirty="0">
                <a:solidFill>
                  <a:srgbClr val="E04F00"/>
                </a:solidFill>
                <a:latin typeface="DM Sans" pitchFamily="34" charset="0"/>
                <a:ea typeface="DM Sans" pitchFamily="34" charset="-122"/>
                <a:cs typeface="DM Sans" pitchFamily="34" charset="-120"/>
              </a:rPr>
              <a:t>Robust &amp; Secure</a:t>
            </a:r>
            <a:endParaRPr lang="en-US" sz="1350" dirty="0"/>
          </a:p>
        </p:txBody>
      </p:sp>
      <p:sp>
        <p:nvSpPr>
          <p:cNvPr id="6" name="Text 4"/>
          <p:cNvSpPr/>
          <p:nvPr/>
        </p:nvSpPr>
        <p:spPr>
          <a:xfrm>
            <a:off x="622102" y="3327202"/>
            <a:ext cx="6476286" cy="284321"/>
          </a:xfrm>
          <a:prstGeom prst="rect">
            <a:avLst/>
          </a:prstGeom>
          <a:noFill/>
          <a:ln/>
        </p:spPr>
        <p:txBody>
          <a:bodyPr wrap="none" lIns="0" tIns="0" rIns="0" bIns="0" rtlCol="0" anchor="t"/>
          <a:lstStyle/>
          <a:p>
            <a:pPr marL="342900" indent="-342900" algn="l">
              <a:lnSpc>
                <a:spcPts val="2200"/>
              </a:lnSpc>
              <a:buSzPct val="100000"/>
              <a:buChar char="•"/>
            </a:pPr>
            <a:r>
              <a:rPr lang="en-US" sz="1350" b="1" dirty="0">
                <a:solidFill>
                  <a:srgbClr val="383838"/>
                </a:solidFill>
                <a:latin typeface="DM Sans" pitchFamily="34" charset="0"/>
                <a:ea typeface="DM Sans" pitchFamily="34" charset="-122"/>
                <a:cs typeface="DM Sans" pitchFamily="34" charset="-120"/>
              </a:rPr>
              <a:t>Frontend:</a:t>
            </a:r>
            <a:r>
              <a:rPr lang="en-US" sz="1350" dirty="0">
                <a:solidFill>
                  <a:srgbClr val="383838"/>
                </a:solidFill>
                <a:latin typeface="DM Sans" pitchFamily="34" charset="0"/>
                <a:ea typeface="DM Sans" pitchFamily="34" charset="-122"/>
                <a:cs typeface="DM Sans" pitchFamily="34" charset="-120"/>
              </a:rPr>
              <a:t> React — </a:t>
            </a:r>
            <a:r>
              <a:rPr lang="en-US" sz="1350" dirty="0">
                <a:solidFill>
                  <a:srgbClr val="E04F00"/>
                </a:solidFill>
                <a:latin typeface="DM Sans" pitchFamily="34" charset="0"/>
                <a:ea typeface="DM Sans" pitchFamily="34" charset="-122"/>
                <a:cs typeface="DM Sans" pitchFamily="34" charset="-120"/>
              </a:rPr>
              <a:t>Dynamic &amp; Responsive</a:t>
            </a:r>
            <a:endParaRPr lang="en-US" sz="1350" dirty="0"/>
          </a:p>
        </p:txBody>
      </p:sp>
      <p:sp>
        <p:nvSpPr>
          <p:cNvPr id="7" name="Text 5"/>
          <p:cNvSpPr/>
          <p:nvPr/>
        </p:nvSpPr>
        <p:spPr>
          <a:xfrm>
            <a:off x="622102" y="3673673"/>
            <a:ext cx="6476286" cy="284321"/>
          </a:xfrm>
          <a:prstGeom prst="rect">
            <a:avLst/>
          </a:prstGeom>
          <a:noFill/>
          <a:ln/>
        </p:spPr>
        <p:txBody>
          <a:bodyPr wrap="none" lIns="0" tIns="0" rIns="0" bIns="0" rtlCol="0" anchor="t"/>
          <a:lstStyle/>
          <a:p>
            <a:pPr marL="342900" indent="-342900" algn="l">
              <a:lnSpc>
                <a:spcPts val="2200"/>
              </a:lnSpc>
              <a:buSzPct val="100000"/>
              <a:buChar char="•"/>
            </a:pPr>
            <a:r>
              <a:rPr lang="en-US" sz="1350" b="1" dirty="0">
                <a:solidFill>
                  <a:srgbClr val="383838"/>
                </a:solidFill>
                <a:latin typeface="DM Sans" pitchFamily="34" charset="0"/>
                <a:ea typeface="DM Sans" pitchFamily="34" charset="-122"/>
                <a:cs typeface="DM Sans" pitchFamily="34" charset="-120"/>
              </a:rPr>
              <a:t>ML Models:</a:t>
            </a:r>
            <a:r>
              <a:rPr lang="en-US" sz="1350" dirty="0">
                <a:solidFill>
                  <a:srgbClr val="383838"/>
                </a:solidFill>
                <a:latin typeface="DM Sans" pitchFamily="34" charset="0"/>
                <a:ea typeface="DM Sans" pitchFamily="34" charset="-122"/>
                <a:cs typeface="DM Sans" pitchFamily="34" charset="-120"/>
              </a:rPr>
              <a:t> Python for predictive analytics.</a:t>
            </a:r>
            <a:endParaRPr lang="en-US" sz="1350" dirty="0"/>
          </a:p>
        </p:txBody>
      </p:sp>
      <p:pic>
        <p:nvPicPr>
          <p:cNvPr id="8" name="Image 0" descr="preencoded.png"/>
          <p:cNvPicPr>
            <a:picLocks noChangeAspect="1"/>
          </p:cNvPicPr>
          <p:nvPr/>
        </p:nvPicPr>
        <p:blipFill>
          <a:blip r:embed="rId3"/>
          <a:stretch>
            <a:fillRect/>
          </a:stretch>
        </p:blipFill>
        <p:spPr>
          <a:xfrm>
            <a:off x="8154114" y="0"/>
            <a:ext cx="6476286" cy="8229600"/>
          </a:xfrm>
          <a:prstGeom prst="rect">
            <a:avLst/>
          </a:prstGeom>
        </p:spPr>
      </p:pic>
      <p:sp>
        <p:nvSpPr>
          <p:cNvPr id="9" name="Rectangle: Beveled 8">
            <a:extLst>
              <a:ext uri="{FF2B5EF4-FFF2-40B4-BE49-F238E27FC236}">
                <a16:creationId xmlns:a16="http://schemas.microsoft.com/office/drawing/2014/main" id="{55486F46-1BEF-CFEC-37CC-35CB4EA50363}"/>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8DEDA502-87D5-C94F-A802-145EC481AD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39735" y="587931"/>
            <a:ext cx="2774156" cy="346710"/>
          </a:xfrm>
          <a:prstGeom prst="rect">
            <a:avLst/>
          </a:prstGeom>
          <a:noFill/>
          <a:ln/>
        </p:spPr>
        <p:txBody>
          <a:bodyPr wrap="none" lIns="0" tIns="0" rIns="0" bIns="0" rtlCol="0" anchor="t"/>
          <a:lstStyle/>
          <a:p>
            <a:pPr marL="0" indent="0" algn="l">
              <a:lnSpc>
                <a:spcPts val="2700"/>
              </a:lnSpc>
              <a:buNone/>
            </a:pPr>
            <a:r>
              <a:rPr lang="en-US" sz="2150" dirty="0">
                <a:solidFill>
                  <a:srgbClr val="020202"/>
                </a:solidFill>
                <a:latin typeface="PT Serif" pitchFamily="34" charset="0"/>
                <a:ea typeface="PT Serif" pitchFamily="34" charset="-122"/>
                <a:cs typeface="PT Serif" pitchFamily="34" charset="-120"/>
              </a:rPr>
              <a:t>CampusSync AI</a:t>
            </a:r>
            <a:endParaRPr lang="en-US" sz="2150" dirty="0"/>
          </a:p>
        </p:txBody>
      </p:sp>
      <p:sp>
        <p:nvSpPr>
          <p:cNvPr id="3" name="Text 1"/>
          <p:cNvSpPr/>
          <p:nvPr/>
        </p:nvSpPr>
        <p:spPr>
          <a:xfrm>
            <a:off x="739735" y="1145977"/>
            <a:ext cx="10009823" cy="693539"/>
          </a:xfrm>
          <a:prstGeom prst="rect">
            <a:avLst/>
          </a:prstGeom>
          <a:noFill/>
          <a:ln/>
        </p:spPr>
        <p:txBody>
          <a:bodyPr wrap="none" lIns="0" tIns="0" rIns="0" bIns="0" rtlCol="0" anchor="t"/>
          <a:lstStyle/>
          <a:p>
            <a:pPr marL="0" indent="0" algn="l">
              <a:lnSpc>
                <a:spcPts val="5450"/>
              </a:lnSpc>
              <a:buNone/>
            </a:pPr>
            <a:r>
              <a:rPr lang="en-US" sz="4350" dirty="0">
                <a:solidFill>
                  <a:srgbClr val="020202"/>
                </a:solidFill>
                <a:latin typeface="PT Serif" pitchFamily="34" charset="0"/>
                <a:ea typeface="PT Serif" pitchFamily="34" charset="-122"/>
                <a:cs typeface="PT Serif" pitchFamily="34" charset="-120"/>
              </a:rPr>
              <a:t>Core Features for Enhanced Engagement</a:t>
            </a:r>
            <a:endParaRPr lang="en-US" sz="4350" dirty="0"/>
          </a:p>
        </p:txBody>
      </p:sp>
      <p:sp>
        <p:nvSpPr>
          <p:cNvPr id="4" name="Shape 2"/>
          <p:cNvSpPr/>
          <p:nvPr/>
        </p:nvSpPr>
        <p:spPr>
          <a:xfrm>
            <a:off x="739735" y="2473404"/>
            <a:ext cx="6469737" cy="2319933"/>
          </a:xfrm>
          <a:prstGeom prst="roundRect">
            <a:avLst>
              <a:gd name="adj" fmla="val 4730"/>
            </a:avLst>
          </a:prstGeom>
          <a:solidFill>
            <a:srgbClr val="FFFFFF"/>
          </a:solidFill>
          <a:ln/>
        </p:spPr>
      </p:sp>
      <p:sp>
        <p:nvSpPr>
          <p:cNvPr id="5" name="Shape 3"/>
          <p:cNvSpPr/>
          <p:nvPr/>
        </p:nvSpPr>
        <p:spPr>
          <a:xfrm>
            <a:off x="739735" y="2450544"/>
            <a:ext cx="6469737" cy="91440"/>
          </a:xfrm>
          <a:prstGeom prst="roundRect">
            <a:avLst>
              <a:gd name="adj" fmla="val 34673"/>
            </a:avLst>
          </a:prstGeom>
          <a:solidFill>
            <a:srgbClr val="E04F00"/>
          </a:solidFill>
          <a:ln/>
        </p:spPr>
      </p:sp>
      <p:sp>
        <p:nvSpPr>
          <p:cNvPr id="6" name="Shape 4"/>
          <p:cNvSpPr/>
          <p:nvPr/>
        </p:nvSpPr>
        <p:spPr>
          <a:xfrm>
            <a:off x="3657540" y="2156460"/>
            <a:ext cx="634008" cy="634008"/>
          </a:xfrm>
          <a:prstGeom prst="roundRect">
            <a:avLst>
              <a:gd name="adj" fmla="val 144225"/>
            </a:avLst>
          </a:prstGeom>
          <a:solidFill>
            <a:srgbClr val="E04F00"/>
          </a:solidFill>
          <a:ln/>
        </p:spPr>
      </p:sp>
      <p:pic>
        <p:nvPicPr>
          <p:cNvPr id="7" name="Image 0" descr="preencoded.png"/>
          <p:cNvPicPr>
            <a:picLocks noChangeAspect="1"/>
          </p:cNvPicPr>
          <p:nvPr/>
        </p:nvPicPr>
        <p:blipFill>
          <a:blip r:embed="rId3"/>
          <a:stretch>
            <a:fillRect/>
          </a:stretch>
        </p:blipFill>
        <p:spPr>
          <a:xfrm>
            <a:off x="3847683" y="2314932"/>
            <a:ext cx="253603" cy="316944"/>
          </a:xfrm>
          <a:prstGeom prst="rect">
            <a:avLst/>
          </a:prstGeom>
        </p:spPr>
      </p:pic>
      <p:sp>
        <p:nvSpPr>
          <p:cNvPr id="8" name="Text 5"/>
          <p:cNvSpPr/>
          <p:nvPr/>
        </p:nvSpPr>
        <p:spPr>
          <a:xfrm>
            <a:off x="973931" y="3001804"/>
            <a:ext cx="4600099" cy="416123"/>
          </a:xfrm>
          <a:prstGeom prst="rect">
            <a:avLst/>
          </a:prstGeom>
          <a:noFill/>
          <a:ln/>
        </p:spPr>
        <p:txBody>
          <a:bodyPr wrap="none" lIns="0" tIns="0" rIns="0" bIns="0" rtlCol="0" anchor="t"/>
          <a:lstStyle/>
          <a:p>
            <a:pPr marL="0" indent="0" algn="l">
              <a:lnSpc>
                <a:spcPts val="3250"/>
              </a:lnSpc>
              <a:buNone/>
            </a:pPr>
            <a:r>
              <a:rPr lang="en-US" sz="2600" dirty="0">
                <a:solidFill>
                  <a:srgbClr val="383838"/>
                </a:solidFill>
                <a:latin typeface="PT Serif" pitchFamily="34" charset="0"/>
                <a:ea typeface="PT Serif" pitchFamily="34" charset="-122"/>
                <a:cs typeface="PT Serif" pitchFamily="34" charset="-120"/>
              </a:rPr>
              <a:t>Event Creation &amp; Management</a:t>
            </a:r>
            <a:endParaRPr lang="en-US" sz="2600" dirty="0"/>
          </a:p>
        </p:txBody>
      </p:sp>
      <p:sp>
        <p:nvSpPr>
          <p:cNvPr id="9" name="Text 6"/>
          <p:cNvSpPr/>
          <p:nvPr/>
        </p:nvSpPr>
        <p:spPr>
          <a:xfrm>
            <a:off x="973931" y="3544729"/>
            <a:ext cx="6001345" cy="1014413"/>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DM Sans" pitchFamily="34" charset="0"/>
                <a:ea typeface="DM Sans" pitchFamily="34" charset="-122"/>
                <a:cs typeface="DM Sans" pitchFamily="34" charset="-120"/>
              </a:rPr>
              <a:t>Intuitive tools for organizers to effortlessly plan, schedule, and promote events, from small study groups to large campus festivals.</a:t>
            </a:r>
            <a:endParaRPr lang="en-US" sz="1650" dirty="0"/>
          </a:p>
        </p:txBody>
      </p:sp>
      <p:sp>
        <p:nvSpPr>
          <p:cNvPr id="10" name="Shape 7"/>
          <p:cNvSpPr/>
          <p:nvPr/>
        </p:nvSpPr>
        <p:spPr>
          <a:xfrm>
            <a:off x="7420808" y="2473404"/>
            <a:ext cx="6469856" cy="2319933"/>
          </a:xfrm>
          <a:prstGeom prst="roundRect">
            <a:avLst>
              <a:gd name="adj" fmla="val 4730"/>
            </a:avLst>
          </a:prstGeom>
          <a:solidFill>
            <a:srgbClr val="FFFFFF"/>
          </a:solidFill>
          <a:ln/>
        </p:spPr>
      </p:sp>
      <p:sp>
        <p:nvSpPr>
          <p:cNvPr id="11" name="Shape 8"/>
          <p:cNvSpPr/>
          <p:nvPr/>
        </p:nvSpPr>
        <p:spPr>
          <a:xfrm>
            <a:off x="7420808" y="2450544"/>
            <a:ext cx="6469856" cy="91440"/>
          </a:xfrm>
          <a:prstGeom prst="roundRect">
            <a:avLst>
              <a:gd name="adj" fmla="val 34673"/>
            </a:avLst>
          </a:prstGeom>
          <a:solidFill>
            <a:srgbClr val="E04F00"/>
          </a:solidFill>
          <a:ln/>
        </p:spPr>
      </p:sp>
      <p:sp>
        <p:nvSpPr>
          <p:cNvPr id="12" name="Shape 9"/>
          <p:cNvSpPr/>
          <p:nvPr/>
        </p:nvSpPr>
        <p:spPr>
          <a:xfrm>
            <a:off x="10338733" y="2156460"/>
            <a:ext cx="634008" cy="634008"/>
          </a:xfrm>
          <a:prstGeom prst="roundRect">
            <a:avLst>
              <a:gd name="adj" fmla="val 144225"/>
            </a:avLst>
          </a:prstGeom>
          <a:solidFill>
            <a:srgbClr val="E04F00"/>
          </a:solidFill>
          <a:ln/>
        </p:spPr>
      </p:sp>
      <p:pic>
        <p:nvPicPr>
          <p:cNvPr id="13" name="Image 1" descr="preencoded.png"/>
          <p:cNvPicPr>
            <a:picLocks noChangeAspect="1"/>
          </p:cNvPicPr>
          <p:nvPr/>
        </p:nvPicPr>
        <p:blipFill>
          <a:blip r:embed="rId4"/>
          <a:stretch>
            <a:fillRect/>
          </a:stretch>
        </p:blipFill>
        <p:spPr>
          <a:xfrm>
            <a:off x="10528875" y="2314932"/>
            <a:ext cx="253603" cy="316944"/>
          </a:xfrm>
          <a:prstGeom prst="rect">
            <a:avLst/>
          </a:prstGeom>
        </p:spPr>
      </p:pic>
      <p:sp>
        <p:nvSpPr>
          <p:cNvPr id="14" name="Text 10"/>
          <p:cNvSpPr/>
          <p:nvPr/>
        </p:nvSpPr>
        <p:spPr>
          <a:xfrm>
            <a:off x="7655004" y="3001804"/>
            <a:ext cx="3328988" cy="416123"/>
          </a:xfrm>
          <a:prstGeom prst="rect">
            <a:avLst/>
          </a:prstGeom>
          <a:noFill/>
          <a:ln/>
        </p:spPr>
        <p:txBody>
          <a:bodyPr wrap="none" lIns="0" tIns="0" rIns="0" bIns="0" rtlCol="0" anchor="t"/>
          <a:lstStyle/>
          <a:p>
            <a:pPr marL="0" indent="0" algn="l">
              <a:lnSpc>
                <a:spcPts val="3250"/>
              </a:lnSpc>
              <a:buNone/>
            </a:pPr>
            <a:r>
              <a:rPr lang="en-US" sz="2600" dirty="0">
                <a:solidFill>
                  <a:srgbClr val="383838"/>
                </a:solidFill>
                <a:latin typeface="PT Serif" pitchFamily="34" charset="0"/>
                <a:ea typeface="PT Serif" pitchFamily="34" charset="-122"/>
                <a:cs typeface="PT Serif" pitchFamily="34" charset="-120"/>
              </a:rPr>
              <a:t>Seamless Registration</a:t>
            </a:r>
            <a:endParaRPr lang="en-US" sz="2600" dirty="0"/>
          </a:p>
        </p:txBody>
      </p:sp>
      <p:sp>
        <p:nvSpPr>
          <p:cNvPr id="15" name="Text 11"/>
          <p:cNvSpPr/>
          <p:nvPr/>
        </p:nvSpPr>
        <p:spPr>
          <a:xfrm>
            <a:off x="7655004" y="3544729"/>
            <a:ext cx="6001464" cy="1014413"/>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DM Sans" pitchFamily="34" charset="0"/>
                <a:ea typeface="DM Sans" pitchFamily="34" charset="-122"/>
                <a:cs typeface="DM Sans" pitchFamily="34" charset="-120"/>
              </a:rPr>
              <a:t>Streamlined student sign-up processes, integrated with campus IDs for easy attendance tracking and communication.</a:t>
            </a:r>
            <a:endParaRPr lang="en-US" sz="1650" dirty="0"/>
          </a:p>
        </p:txBody>
      </p:sp>
      <p:sp>
        <p:nvSpPr>
          <p:cNvPr id="16" name="Shape 12"/>
          <p:cNvSpPr/>
          <p:nvPr/>
        </p:nvSpPr>
        <p:spPr>
          <a:xfrm>
            <a:off x="739735" y="5321617"/>
            <a:ext cx="6469737" cy="2319933"/>
          </a:xfrm>
          <a:prstGeom prst="roundRect">
            <a:avLst>
              <a:gd name="adj" fmla="val 4730"/>
            </a:avLst>
          </a:prstGeom>
          <a:solidFill>
            <a:srgbClr val="FFFFFF"/>
          </a:solidFill>
          <a:ln/>
        </p:spPr>
      </p:sp>
      <p:sp>
        <p:nvSpPr>
          <p:cNvPr id="17" name="Shape 13"/>
          <p:cNvSpPr/>
          <p:nvPr/>
        </p:nvSpPr>
        <p:spPr>
          <a:xfrm>
            <a:off x="739735" y="5298758"/>
            <a:ext cx="6469737" cy="91440"/>
          </a:xfrm>
          <a:prstGeom prst="roundRect">
            <a:avLst>
              <a:gd name="adj" fmla="val 34673"/>
            </a:avLst>
          </a:prstGeom>
          <a:solidFill>
            <a:srgbClr val="E04F00"/>
          </a:solidFill>
          <a:ln/>
        </p:spPr>
      </p:sp>
      <p:sp>
        <p:nvSpPr>
          <p:cNvPr id="18" name="Shape 14"/>
          <p:cNvSpPr/>
          <p:nvPr/>
        </p:nvSpPr>
        <p:spPr>
          <a:xfrm>
            <a:off x="3657540" y="5004673"/>
            <a:ext cx="634008" cy="634008"/>
          </a:xfrm>
          <a:prstGeom prst="roundRect">
            <a:avLst>
              <a:gd name="adj" fmla="val 144225"/>
            </a:avLst>
          </a:prstGeom>
          <a:solidFill>
            <a:srgbClr val="E04F00"/>
          </a:solidFill>
          <a:ln/>
        </p:spPr>
      </p:sp>
      <p:pic>
        <p:nvPicPr>
          <p:cNvPr id="19" name="Image 2" descr="preencoded.png"/>
          <p:cNvPicPr>
            <a:picLocks noChangeAspect="1"/>
          </p:cNvPicPr>
          <p:nvPr/>
        </p:nvPicPr>
        <p:blipFill>
          <a:blip r:embed="rId5"/>
          <a:stretch>
            <a:fillRect/>
          </a:stretch>
        </p:blipFill>
        <p:spPr>
          <a:xfrm>
            <a:off x="3847683" y="5163145"/>
            <a:ext cx="253603" cy="316944"/>
          </a:xfrm>
          <a:prstGeom prst="rect">
            <a:avLst/>
          </a:prstGeom>
        </p:spPr>
      </p:pic>
      <p:sp>
        <p:nvSpPr>
          <p:cNvPr id="20" name="Text 15"/>
          <p:cNvSpPr/>
          <p:nvPr/>
        </p:nvSpPr>
        <p:spPr>
          <a:xfrm>
            <a:off x="973931" y="5850017"/>
            <a:ext cx="4805005" cy="416123"/>
          </a:xfrm>
          <a:prstGeom prst="rect">
            <a:avLst/>
          </a:prstGeom>
          <a:noFill/>
          <a:ln/>
        </p:spPr>
        <p:txBody>
          <a:bodyPr wrap="none" lIns="0" tIns="0" rIns="0" bIns="0" rtlCol="0" anchor="t"/>
          <a:lstStyle/>
          <a:p>
            <a:pPr marL="0" indent="0" algn="l">
              <a:lnSpc>
                <a:spcPts val="3250"/>
              </a:lnSpc>
              <a:buNone/>
            </a:pPr>
            <a:r>
              <a:rPr lang="en-US" sz="2600" dirty="0">
                <a:solidFill>
                  <a:srgbClr val="383838"/>
                </a:solidFill>
                <a:latin typeface="PT Serif" pitchFamily="34" charset="0"/>
                <a:ea typeface="PT Serif" pitchFamily="34" charset="-122"/>
                <a:cs typeface="PT Serif" pitchFamily="34" charset="-120"/>
              </a:rPr>
              <a:t>Personalized Student Dashboard</a:t>
            </a:r>
            <a:endParaRPr lang="en-US" sz="2600" dirty="0"/>
          </a:p>
        </p:txBody>
      </p:sp>
      <p:sp>
        <p:nvSpPr>
          <p:cNvPr id="21" name="Text 16"/>
          <p:cNvSpPr/>
          <p:nvPr/>
        </p:nvSpPr>
        <p:spPr>
          <a:xfrm>
            <a:off x="973931" y="6392942"/>
            <a:ext cx="6001345" cy="1014413"/>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DM Sans" pitchFamily="34" charset="0"/>
                <a:ea typeface="DM Sans" pitchFamily="34" charset="-122"/>
                <a:cs typeface="DM Sans" pitchFamily="34" charset="-120"/>
              </a:rPr>
              <a:t>A centralized hub for students to view their registered events, receive tailored recommendations, and manage their campus activities.</a:t>
            </a:r>
            <a:endParaRPr lang="en-US" sz="1650" dirty="0"/>
          </a:p>
        </p:txBody>
      </p:sp>
      <p:sp>
        <p:nvSpPr>
          <p:cNvPr id="22" name="Shape 17"/>
          <p:cNvSpPr/>
          <p:nvPr/>
        </p:nvSpPr>
        <p:spPr>
          <a:xfrm>
            <a:off x="7420808" y="5321617"/>
            <a:ext cx="6469856" cy="2319933"/>
          </a:xfrm>
          <a:prstGeom prst="roundRect">
            <a:avLst>
              <a:gd name="adj" fmla="val 4730"/>
            </a:avLst>
          </a:prstGeom>
          <a:solidFill>
            <a:srgbClr val="FFFFFF"/>
          </a:solidFill>
          <a:ln/>
        </p:spPr>
      </p:sp>
      <p:sp>
        <p:nvSpPr>
          <p:cNvPr id="23" name="Shape 18"/>
          <p:cNvSpPr/>
          <p:nvPr/>
        </p:nvSpPr>
        <p:spPr>
          <a:xfrm>
            <a:off x="7420808" y="5298758"/>
            <a:ext cx="6469856" cy="91440"/>
          </a:xfrm>
          <a:prstGeom prst="roundRect">
            <a:avLst>
              <a:gd name="adj" fmla="val 34673"/>
            </a:avLst>
          </a:prstGeom>
          <a:solidFill>
            <a:srgbClr val="E04F00"/>
          </a:solidFill>
          <a:ln/>
        </p:spPr>
      </p:sp>
      <p:sp>
        <p:nvSpPr>
          <p:cNvPr id="24" name="Shape 19"/>
          <p:cNvSpPr/>
          <p:nvPr/>
        </p:nvSpPr>
        <p:spPr>
          <a:xfrm>
            <a:off x="10338733" y="5004673"/>
            <a:ext cx="634008" cy="634008"/>
          </a:xfrm>
          <a:prstGeom prst="roundRect">
            <a:avLst>
              <a:gd name="adj" fmla="val 144225"/>
            </a:avLst>
          </a:prstGeom>
          <a:solidFill>
            <a:srgbClr val="E04F00"/>
          </a:solidFill>
          <a:ln/>
        </p:spPr>
      </p:sp>
      <p:pic>
        <p:nvPicPr>
          <p:cNvPr id="25" name="Image 3" descr="preencoded.png"/>
          <p:cNvPicPr>
            <a:picLocks noChangeAspect="1"/>
          </p:cNvPicPr>
          <p:nvPr/>
        </p:nvPicPr>
        <p:blipFill>
          <a:blip r:embed="rId6"/>
          <a:stretch>
            <a:fillRect/>
          </a:stretch>
        </p:blipFill>
        <p:spPr>
          <a:xfrm>
            <a:off x="10528875" y="5163145"/>
            <a:ext cx="253603" cy="316944"/>
          </a:xfrm>
          <a:prstGeom prst="rect">
            <a:avLst/>
          </a:prstGeom>
        </p:spPr>
      </p:pic>
      <p:sp>
        <p:nvSpPr>
          <p:cNvPr id="26" name="Text 20"/>
          <p:cNvSpPr/>
          <p:nvPr/>
        </p:nvSpPr>
        <p:spPr>
          <a:xfrm>
            <a:off x="7655004" y="5850017"/>
            <a:ext cx="4305895" cy="416123"/>
          </a:xfrm>
          <a:prstGeom prst="rect">
            <a:avLst/>
          </a:prstGeom>
          <a:noFill/>
          <a:ln/>
        </p:spPr>
        <p:txBody>
          <a:bodyPr wrap="none" lIns="0" tIns="0" rIns="0" bIns="0" rtlCol="0" anchor="t"/>
          <a:lstStyle/>
          <a:p>
            <a:pPr marL="0" indent="0" algn="l">
              <a:lnSpc>
                <a:spcPts val="3250"/>
              </a:lnSpc>
              <a:buNone/>
            </a:pPr>
            <a:r>
              <a:rPr lang="en-US" sz="2600" dirty="0">
                <a:solidFill>
                  <a:srgbClr val="383838"/>
                </a:solidFill>
                <a:latin typeface="PT Serif" pitchFamily="34" charset="0"/>
                <a:ea typeface="PT Serif" pitchFamily="34" charset="-122"/>
                <a:cs typeface="PT Serif" pitchFamily="34" charset="-120"/>
              </a:rPr>
              <a:t>AI-Driven Recommendations</a:t>
            </a:r>
            <a:endParaRPr lang="en-US" sz="2600" dirty="0"/>
          </a:p>
        </p:txBody>
      </p:sp>
      <p:sp>
        <p:nvSpPr>
          <p:cNvPr id="27" name="Text 21"/>
          <p:cNvSpPr/>
          <p:nvPr/>
        </p:nvSpPr>
        <p:spPr>
          <a:xfrm>
            <a:off x="7655004" y="6392942"/>
            <a:ext cx="6001464" cy="1014413"/>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DM Sans" pitchFamily="34" charset="0"/>
                <a:ea typeface="DM Sans" pitchFamily="34" charset="-122"/>
                <a:cs typeface="DM Sans" pitchFamily="34" charset="-120"/>
              </a:rPr>
              <a:t>Leveraging machine learning to suggest relevant events and connect students with peers based on shared interests, fostering community.</a:t>
            </a:r>
            <a:endParaRPr lang="en-US" sz="1650" dirty="0"/>
          </a:p>
        </p:txBody>
      </p:sp>
      <p:sp>
        <p:nvSpPr>
          <p:cNvPr id="28" name="Rectangle: Beveled 27">
            <a:extLst>
              <a:ext uri="{FF2B5EF4-FFF2-40B4-BE49-F238E27FC236}">
                <a16:creationId xmlns:a16="http://schemas.microsoft.com/office/drawing/2014/main" id="{F2F13F99-D7B3-2A58-A17C-393590DF6E19}"/>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9" name="Picture 28">
            <a:extLst>
              <a:ext uri="{FF2B5EF4-FFF2-40B4-BE49-F238E27FC236}">
                <a16:creationId xmlns:a16="http://schemas.microsoft.com/office/drawing/2014/main" id="{37B3EAB3-8591-E71A-7A03-1154DE09FD3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3397" y="751999"/>
            <a:ext cx="2763798" cy="345400"/>
          </a:xfrm>
          <a:prstGeom prst="rect">
            <a:avLst/>
          </a:prstGeom>
          <a:noFill/>
          <a:ln/>
        </p:spPr>
        <p:txBody>
          <a:bodyPr wrap="none" lIns="0" tIns="0" rIns="0" bIns="0" rtlCol="0" anchor="t"/>
          <a:lstStyle/>
          <a:p>
            <a:pPr marL="0" indent="0" algn="l">
              <a:lnSpc>
                <a:spcPts val="2700"/>
              </a:lnSpc>
              <a:buNone/>
            </a:pPr>
            <a:r>
              <a:rPr lang="en-US" sz="2150" dirty="0">
                <a:solidFill>
                  <a:srgbClr val="020202"/>
                </a:solidFill>
                <a:latin typeface="PT Serif" pitchFamily="34" charset="0"/>
                <a:ea typeface="PT Serif" pitchFamily="34" charset="-122"/>
                <a:cs typeface="PT Serif" pitchFamily="34" charset="-120"/>
              </a:rPr>
              <a:t>CampusSync AI</a:t>
            </a:r>
            <a:endParaRPr lang="en-US" sz="2150" dirty="0"/>
          </a:p>
        </p:txBody>
      </p:sp>
      <p:sp>
        <p:nvSpPr>
          <p:cNvPr id="4" name="Text 1"/>
          <p:cNvSpPr/>
          <p:nvPr/>
        </p:nvSpPr>
        <p:spPr>
          <a:xfrm>
            <a:off x="6223397" y="1307902"/>
            <a:ext cx="7670006" cy="1381839"/>
          </a:xfrm>
          <a:prstGeom prst="rect">
            <a:avLst/>
          </a:prstGeom>
          <a:noFill/>
          <a:ln/>
        </p:spPr>
        <p:txBody>
          <a:bodyPr wrap="square" lIns="0" tIns="0" rIns="0" bIns="0" rtlCol="0" anchor="t"/>
          <a:lstStyle/>
          <a:p>
            <a:pPr marL="0" indent="0" algn="l">
              <a:lnSpc>
                <a:spcPts val="5400"/>
              </a:lnSpc>
              <a:buNone/>
            </a:pPr>
            <a:r>
              <a:rPr lang="en-US" sz="4350" dirty="0">
                <a:solidFill>
                  <a:srgbClr val="020202"/>
                </a:solidFill>
                <a:latin typeface="PT Serif" pitchFamily="34" charset="0"/>
                <a:ea typeface="PT Serif" pitchFamily="34" charset="-122"/>
                <a:cs typeface="PT Serif" pitchFamily="34" charset="-120"/>
              </a:rPr>
              <a:t>Intelligent Prediction &amp; Connection</a:t>
            </a:r>
            <a:endParaRPr lang="en-US" sz="4350" dirty="0"/>
          </a:p>
        </p:txBody>
      </p:sp>
      <p:sp>
        <p:nvSpPr>
          <p:cNvPr id="5" name="Text 2"/>
          <p:cNvSpPr/>
          <p:nvPr/>
        </p:nvSpPr>
        <p:spPr>
          <a:xfrm>
            <a:off x="6223397" y="3215997"/>
            <a:ext cx="3578185" cy="829151"/>
          </a:xfrm>
          <a:prstGeom prst="rect">
            <a:avLst/>
          </a:prstGeom>
          <a:noFill/>
          <a:ln/>
        </p:spPr>
        <p:txBody>
          <a:bodyPr wrap="square" lIns="0" tIns="0" rIns="0" bIns="0" rtlCol="0" anchor="t"/>
          <a:lstStyle/>
          <a:p>
            <a:pPr marL="0" indent="0" algn="l">
              <a:lnSpc>
                <a:spcPts val="3250"/>
              </a:lnSpc>
              <a:buNone/>
            </a:pPr>
            <a:r>
              <a:rPr lang="en-US" sz="2600" dirty="0">
                <a:solidFill>
                  <a:srgbClr val="020202"/>
                </a:solidFill>
                <a:latin typeface="PT Serif" pitchFamily="34" charset="0"/>
                <a:ea typeface="PT Serif" pitchFamily="34" charset="-122"/>
                <a:cs typeface="PT Serif" pitchFamily="34" charset="-120"/>
              </a:rPr>
              <a:t>Predicting Event Success</a:t>
            </a:r>
            <a:endParaRPr lang="en-US" sz="2600" dirty="0"/>
          </a:p>
        </p:txBody>
      </p:sp>
      <p:sp>
        <p:nvSpPr>
          <p:cNvPr id="6" name="Text 3"/>
          <p:cNvSpPr/>
          <p:nvPr/>
        </p:nvSpPr>
        <p:spPr>
          <a:xfrm>
            <a:off x="6223397" y="4255651"/>
            <a:ext cx="3578185" cy="2695575"/>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DM Sans" pitchFamily="34" charset="0"/>
                <a:ea typeface="DM Sans" pitchFamily="34" charset="-122"/>
                <a:cs typeface="DM Sans" pitchFamily="34" charset="-120"/>
              </a:rPr>
              <a:t>Our AI analyzes historical data,  and event characteristics to provide organizers with predictive insights into potential turnout and engagement, allowing for strategic adjustments and resource allocation. This maximizes the impact of campus initiatives.</a:t>
            </a:r>
            <a:endParaRPr lang="en-US" sz="1650" dirty="0"/>
          </a:p>
        </p:txBody>
      </p:sp>
      <p:sp>
        <p:nvSpPr>
          <p:cNvPr id="7" name="Text 4"/>
          <p:cNvSpPr/>
          <p:nvPr/>
        </p:nvSpPr>
        <p:spPr>
          <a:xfrm>
            <a:off x="10322838" y="3215997"/>
            <a:ext cx="3578185" cy="829151"/>
          </a:xfrm>
          <a:prstGeom prst="rect">
            <a:avLst/>
          </a:prstGeom>
          <a:noFill/>
          <a:ln/>
        </p:spPr>
        <p:txBody>
          <a:bodyPr wrap="square" lIns="0" tIns="0" rIns="0" bIns="0" rtlCol="0" anchor="t"/>
          <a:lstStyle/>
          <a:p>
            <a:pPr marL="0" indent="0" algn="l">
              <a:lnSpc>
                <a:spcPts val="3250"/>
              </a:lnSpc>
              <a:buNone/>
            </a:pPr>
            <a:r>
              <a:rPr lang="en-US" sz="2600" dirty="0">
                <a:solidFill>
                  <a:srgbClr val="020202"/>
                </a:solidFill>
                <a:latin typeface="PT Serif" pitchFamily="34" charset="0"/>
                <a:ea typeface="PT Serif" pitchFamily="34" charset="-122"/>
                <a:cs typeface="PT Serif" pitchFamily="34" charset="-120"/>
              </a:rPr>
              <a:t>Student Similarity Engine</a:t>
            </a:r>
            <a:endParaRPr lang="en-US" sz="2600" dirty="0"/>
          </a:p>
        </p:txBody>
      </p:sp>
      <p:sp>
        <p:nvSpPr>
          <p:cNvPr id="8" name="Text 5"/>
          <p:cNvSpPr/>
          <p:nvPr/>
        </p:nvSpPr>
        <p:spPr>
          <a:xfrm>
            <a:off x="10322838" y="4255651"/>
            <a:ext cx="3578185" cy="3032522"/>
          </a:xfrm>
          <a:prstGeom prst="rect">
            <a:avLst/>
          </a:prstGeom>
          <a:noFill/>
          <a:ln/>
        </p:spPr>
        <p:txBody>
          <a:bodyPr wrap="square" lIns="0" tIns="0" rIns="0" bIns="0" rtlCol="0" anchor="t"/>
          <a:lstStyle/>
          <a:p>
            <a:pPr marL="0" indent="0" algn="l">
              <a:lnSpc>
                <a:spcPts val="2650"/>
              </a:lnSpc>
              <a:buNone/>
            </a:pPr>
            <a:r>
              <a:rPr lang="en-US" sz="1650" dirty="0">
                <a:solidFill>
                  <a:srgbClr val="383838"/>
                </a:solidFill>
                <a:latin typeface="DM Sans" pitchFamily="34" charset="0"/>
                <a:ea typeface="DM Sans" pitchFamily="34" charset="-122"/>
                <a:cs typeface="DM Sans" pitchFamily="34" charset="-120"/>
              </a:rPr>
              <a:t>For students, CampusSync AI goes beyond basic recommendations. By understanding event preferences and interaction patterns, the system intelligently identifies and suggests other students with similar interests, facilitating organic connections and enhancing social integration on campus.</a:t>
            </a:r>
            <a:endParaRPr lang="en-US" sz="1650" dirty="0"/>
          </a:p>
        </p:txBody>
      </p:sp>
      <p:sp>
        <p:nvSpPr>
          <p:cNvPr id="9" name="Rectangle: Beveled 8">
            <a:extLst>
              <a:ext uri="{FF2B5EF4-FFF2-40B4-BE49-F238E27FC236}">
                <a16:creationId xmlns:a16="http://schemas.microsoft.com/office/drawing/2014/main" id="{A610238D-2104-0D56-13B9-4285A8059D2F}"/>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8393BF56-EA45-6CF8-08EB-6AA550F933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253847"/>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020202"/>
                </a:solidFill>
                <a:latin typeface="PT Serif" pitchFamily="34" charset="0"/>
                <a:ea typeface="PT Serif" pitchFamily="34" charset="-122"/>
                <a:cs typeface="PT Serif" pitchFamily="34" charset="-120"/>
              </a:rPr>
              <a:t>CampusSync AI</a:t>
            </a:r>
            <a:endParaRPr lang="en-US" sz="2300" dirty="0"/>
          </a:p>
        </p:txBody>
      </p:sp>
      <p:sp>
        <p:nvSpPr>
          <p:cNvPr id="3" name="Text 1"/>
          <p:cNvSpPr/>
          <p:nvPr/>
        </p:nvSpPr>
        <p:spPr>
          <a:xfrm>
            <a:off x="793790" y="1852732"/>
            <a:ext cx="6979444" cy="744260"/>
          </a:xfrm>
          <a:prstGeom prst="rect">
            <a:avLst/>
          </a:prstGeom>
          <a:noFill/>
          <a:ln/>
        </p:spPr>
        <p:txBody>
          <a:bodyPr wrap="none" lIns="0" tIns="0" rIns="0" bIns="0" rtlCol="0" anchor="t"/>
          <a:lstStyle/>
          <a:p>
            <a:pPr marL="0" indent="0" algn="l">
              <a:lnSpc>
                <a:spcPts val="5850"/>
              </a:lnSpc>
              <a:buNone/>
            </a:pPr>
            <a:r>
              <a:rPr lang="en-US" sz="4650" dirty="0">
                <a:solidFill>
                  <a:srgbClr val="020202"/>
                </a:solidFill>
                <a:latin typeface="PT Serif" pitchFamily="34" charset="0"/>
                <a:ea typeface="PT Serif" pitchFamily="34" charset="-122"/>
                <a:cs typeface="PT Serif" pitchFamily="34" charset="-120"/>
              </a:rPr>
              <a:t>Impact &amp; Future Potential</a:t>
            </a:r>
            <a:endParaRPr lang="en-US" sz="4650" dirty="0"/>
          </a:p>
        </p:txBody>
      </p:sp>
      <p:sp>
        <p:nvSpPr>
          <p:cNvPr id="4" name="Shape 2"/>
          <p:cNvSpPr/>
          <p:nvPr/>
        </p:nvSpPr>
        <p:spPr>
          <a:xfrm>
            <a:off x="793790" y="2937153"/>
            <a:ext cx="4196358" cy="3329821"/>
          </a:xfrm>
          <a:prstGeom prst="roundRect">
            <a:avLst>
              <a:gd name="adj" fmla="val 1022"/>
            </a:avLst>
          </a:prstGeom>
          <a:solidFill>
            <a:srgbClr val="F2EEEE"/>
          </a:solidFill>
          <a:ln/>
        </p:spPr>
      </p:sp>
      <p:sp>
        <p:nvSpPr>
          <p:cNvPr id="5" name="Shape 3"/>
          <p:cNvSpPr/>
          <p:nvPr/>
        </p:nvSpPr>
        <p:spPr>
          <a:xfrm>
            <a:off x="1020604" y="3163967"/>
            <a:ext cx="680442" cy="680442"/>
          </a:xfrm>
          <a:prstGeom prst="roundRect">
            <a:avLst>
              <a:gd name="adj" fmla="val 13436980"/>
            </a:avLst>
          </a:prstGeom>
          <a:solidFill>
            <a:srgbClr val="E04F00"/>
          </a:solidFill>
          <a:ln/>
        </p:spPr>
      </p:sp>
      <p:pic>
        <p:nvPicPr>
          <p:cNvPr id="6" name="Image 0" descr="preencoded.png"/>
          <p:cNvPicPr>
            <a:picLocks noChangeAspect="1"/>
          </p:cNvPicPr>
          <p:nvPr/>
        </p:nvPicPr>
        <p:blipFill>
          <a:blip r:embed="rId3"/>
          <a:stretch>
            <a:fillRect/>
          </a:stretch>
        </p:blipFill>
        <p:spPr>
          <a:xfrm>
            <a:off x="1207770" y="3312795"/>
            <a:ext cx="306110" cy="382667"/>
          </a:xfrm>
          <a:prstGeom prst="rect">
            <a:avLst/>
          </a:prstGeom>
        </p:spPr>
      </p:pic>
      <p:sp>
        <p:nvSpPr>
          <p:cNvPr id="7" name="Text 4"/>
          <p:cNvSpPr/>
          <p:nvPr/>
        </p:nvSpPr>
        <p:spPr>
          <a:xfrm>
            <a:off x="1020604" y="4071223"/>
            <a:ext cx="2985849"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Enhanced Student Life</a:t>
            </a:r>
            <a:endParaRPr lang="en-US" sz="2300" dirty="0"/>
          </a:p>
        </p:txBody>
      </p:sp>
      <p:sp>
        <p:nvSpPr>
          <p:cNvPr id="8" name="Text 5"/>
          <p:cNvSpPr/>
          <p:nvPr/>
        </p:nvSpPr>
        <p:spPr>
          <a:xfrm>
            <a:off x="1020604" y="4579382"/>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Increased engagement, stronger community bonds, and personalized campus experiences.</a:t>
            </a:r>
            <a:endParaRPr lang="en-US" sz="1750" dirty="0"/>
          </a:p>
        </p:txBody>
      </p:sp>
      <p:sp>
        <p:nvSpPr>
          <p:cNvPr id="9" name="Shape 6"/>
          <p:cNvSpPr/>
          <p:nvPr/>
        </p:nvSpPr>
        <p:spPr>
          <a:xfrm>
            <a:off x="5216962" y="2937153"/>
            <a:ext cx="4196358" cy="3329821"/>
          </a:xfrm>
          <a:prstGeom prst="roundRect">
            <a:avLst>
              <a:gd name="adj" fmla="val 1022"/>
            </a:avLst>
          </a:prstGeom>
          <a:solidFill>
            <a:srgbClr val="F2EEEE"/>
          </a:solidFill>
          <a:ln/>
        </p:spPr>
      </p:sp>
      <p:sp>
        <p:nvSpPr>
          <p:cNvPr id="10" name="Shape 7"/>
          <p:cNvSpPr/>
          <p:nvPr/>
        </p:nvSpPr>
        <p:spPr>
          <a:xfrm>
            <a:off x="5443776" y="3163967"/>
            <a:ext cx="680442" cy="680442"/>
          </a:xfrm>
          <a:prstGeom prst="roundRect">
            <a:avLst>
              <a:gd name="adj" fmla="val 13436980"/>
            </a:avLst>
          </a:prstGeom>
          <a:solidFill>
            <a:srgbClr val="E04F00"/>
          </a:solidFill>
          <a:ln/>
        </p:spPr>
      </p:sp>
      <p:pic>
        <p:nvPicPr>
          <p:cNvPr id="11" name="Image 1" descr="preencoded.png"/>
          <p:cNvPicPr>
            <a:picLocks noChangeAspect="1"/>
          </p:cNvPicPr>
          <p:nvPr/>
        </p:nvPicPr>
        <p:blipFill>
          <a:blip r:embed="rId4"/>
          <a:stretch>
            <a:fillRect/>
          </a:stretch>
        </p:blipFill>
        <p:spPr>
          <a:xfrm>
            <a:off x="5630942" y="3312795"/>
            <a:ext cx="306110" cy="382667"/>
          </a:xfrm>
          <a:prstGeom prst="rect">
            <a:avLst/>
          </a:prstGeom>
        </p:spPr>
      </p:pic>
      <p:sp>
        <p:nvSpPr>
          <p:cNvPr id="12" name="Text 8"/>
          <p:cNvSpPr/>
          <p:nvPr/>
        </p:nvSpPr>
        <p:spPr>
          <a:xfrm>
            <a:off x="5443776" y="4071223"/>
            <a:ext cx="3065264" cy="372070"/>
          </a:xfrm>
          <a:prstGeom prst="rect">
            <a:avLst/>
          </a:prstGeom>
          <a:noFill/>
          <a:ln/>
        </p:spPr>
        <p:txBody>
          <a:bodyPr wrap="non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Empowered Organizers</a:t>
            </a:r>
            <a:endParaRPr lang="en-US" sz="2300" dirty="0"/>
          </a:p>
        </p:txBody>
      </p:sp>
      <p:sp>
        <p:nvSpPr>
          <p:cNvPr id="13" name="Text 9"/>
          <p:cNvSpPr/>
          <p:nvPr/>
        </p:nvSpPr>
        <p:spPr>
          <a:xfrm>
            <a:off x="5443776" y="4579382"/>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Data-driven decisions, optimized event planning, and maximized reach for campus initiatives.</a:t>
            </a:r>
            <a:endParaRPr lang="en-US" sz="1750" dirty="0"/>
          </a:p>
        </p:txBody>
      </p:sp>
      <p:sp>
        <p:nvSpPr>
          <p:cNvPr id="14" name="Shape 10"/>
          <p:cNvSpPr/>
          <p:nvPr/>
        </p:nvSpPr>
        <p:spPr>
          <a:xfrm>
            <a:off x="9640133" y="2937153"/>
            <a:ext cx="4196358" cy="3329821"/>
          </a:xfrm>
          <a:prstGeom prst="roundRect">
            <a:avLst>
              <a:gd name="adj" fmla="val 1022"/>
            </a:avLst>
          </a:prstGeom>
          <a:solidFill>
            <a:srgbClr val="F2EEEE"/>
          </a:solidFill>
          <a:ln/>
        </p:spPr>
      </p:sp>
      <p:sp>
        <p:nvSpPr>
          <p:cNvPr id="15" name="Shape 11"/>
          <p:cNvSpPr/>
          <p:nvPr/>
        </p:nvSpPr>
        <p:spPr>
          <a:xfrm>
            <a:off x="9866948" y="3163967"/>
            <a:ext cx="680442" cy="680442"/>
          </a:xfrm>
          <a:prstGeom prst="roundRect">
            <a:avLst>
              <a:gd name="adj" fmla="val 13436980"/>
            </a:avLst>
          </a:prstGeom>
          <a:solidFill>
            <a:srgbClr val="E04F00"/>
          </a:solidFill>
          <a:ln/>
        </p:spPr>
      </p:sp>
      <p:pic>
        <p:nvPicPr>
          <p:cNvPr id="16" name="Image 2" descr="preencoded.png"/>
          <p:cNvPicPr>
            <a:picLocks noChangeAspect="1"/>
          </p:cNvPicPr>
          <p:nvPr/>
        </p:nvPicPr>
        <p:blipFill>
          <a:blip r:embed="rId5"/>
          <a:stretch>
            <a:fillRect/>
          </a:stretch>
        </p:blipFill>
        <p:spPr>
          <a:xfrm>
            <a:off x="10054114" y="3312795"/>
            <a:ext cx="306110" cy="382667"/>
          </a:xfrm>
          <a:prstGeom prst="rect">
            <a:avLst/>
          </a:prstGeom>
        </p:spPr>
      </p:pic>
      <p:sp>
        <p:nvSpPr>
          <p:cNvPr id="17" name="Text 12"/>
          <p:cNvSpPr/>
          <p:nvPr/>
        </p:nvSpPr>
        <p:spPr>
          <a:xfrm>
            <a:off x="9866948" y="4071223"/>
            <a:ext cx="3742730" cy="744141"/>
          </a:xfrm>
          <a:prstGeom prst="rect">
            <a:avLst/>
          </a:prstGeom>
          <a:noFill/>
          <a:ln/>
        </p:spPr>
        <p:txBody>
          <a:bodyPr wrap="square" lIns="0" tIns="0" rIns="0" bIns="0" rtlCol="0" anchor="t"/>
          <a:lstStyle/>
          <a:p>
            <a:pPr marL="0" indent="0" algn="l">
              <a:lnSpc>
                <a:spcPts val="2900"/>
              </a:lnSpc>
              <a:buNone/>
            </a:pPr>
            <a:r>
              <a:rPr lang="en-US" sz="2300" dirty="0">
                <a:solidFill>
                  <a:srgbClr val="383838"/>
                </a:solidFill>
                <a:latin typeface="PT Serif" pitchFamily="34" charset="0"/>
                <a:ea typeface="PT Serif" pitchFamily="34" charset="-122"/>
                <a:cs typeface="PT Serif" pitchFamily="34" charset="-120"/>
              </a:rPr>
              <a:t>Optimized University Operations</a:t>
            </a:r>
            <a:endParaRPr lang="en-US" sz="2300" dirty="0"/>
          </a:p>
        </p:txBody>
      </p:sp>
      <p:sp>
        <p:nvSpPr>
          <p:cNvPr id="18" name="Text 13"/>
          <p:cNvSpPr/>
          <p:nvPr/>
        </p:nvSpPr>
        <p:spPr>
          <a:xfrm>
            <a:off x="9866948" y="4951452"/>
            <a:ext cx="3742730" cy="1088708"/>
          </a:xfrm>
          <a:prstGeom prst="rect">
            <a:avLst/>
          </a:prstGeom>
          <a:noFill/>
          <a:ln/>
        </p:spPr>
        <p:txBody>
          <a:bodyPr wrap="square" lIns="0" tIns="0" rIns="0" bIns="0" rtlCol="0" anchor="t"/>
          <a:lstStyle/>
          <a:p>
            <a:pPr marL="0" indent="0" algn="l">
              <a:lnSpc>
                <a:spcPts val="2850"/>
              </a:lnSpc>
              <a:buNone/>
            </a:pPr>
            <a:r>
              <a:rPr lang="en-US" sz="1750" dirty="0">
                <a:solidFill>
                  <a:srgbClr val="383838"/>
                </a:solidFill>
                <a:latin typeface="DM Sans" pitchFamily="34" charset="0"/>
                <a:ea typeface="DM Sans" pitchFamily="34" charset="-122"/>
                <a:cs typeface="DM Sans" pitchFamily="34" charset="-120"/>
              </a:rPr>
              <a:t>Improved resource allocation, better understanding of student needs, and a more vibrant campus.</a:t>
            </a:r>
            <a:endParaRPr lang="en-US" sz="1750" dirty="0"/>
          </a:p>
        </p:txBody>
      </p:sp>
      <p:sp>
        <p:nvSpPr>
          <p:cNvPr id="19" name="Text 14"/>
          <p:cNvSpPr/>
          <p:nvPr/>
        </p:nvSpPr>
        <p:spPr>
          <a:xfrm>
            <a:off x="793790" y="6522125"/>
            <a:ext cx="13042821" cy="453509"/>
          </a:xfrm>
          <a:prstGeom prst="rect">
            <a:avLst/>
          </a:prstGeom>
          <a:noFill/>
          <a:ln/>
        </p:spPr>
        <p:txBody>
          <a:bodyPr wrap="none" lIns="0" tIns="0" rIns="0" bIns="0" rtlCol="0" anchor="t"/>
          <a:lstStyle/>
          <a:p>
            <a:pPr marL="0" indent="0" algn="ctr">
              <a:lnSpc>
                <a:spcPts val="3550"/>
              </a:lnSpc>
              <a:buNone/>
            </a:pPr>
            <a:r>
              <a:rPr lang="en-US" sz="2200" dirty="0">
                <a:solidFill>
                  <a:srgbClr val="383838"/>
                </a:solidFill>
                <a:latin typeface="DM Sans" pitchFamily="34" charset="0"/>
                <a:ea typeface="DM Sans" pitchFamily="34" charset="-122"/>
                <a:cs typeface="DM Sans" pitchFamily="34" charset="-120"/>
              </a:rPr>
              <a:t>CampusSync AI: The future of intelligent campus engagement starts now.</a:t>
            </a:r>
            <a:endParaRPr lang="en-US" sz="2200" dirty="0"/>
          </a:p>
        </p:txBody>
      </p:sp>
      <p:sp>
        <p:nvSpPr>
          <p:cNvPr id="20" name="Rectangle: Beveled 19">
            <a:extLst>
              <a:ext uri="{FF2B5EF4-FFF2-40B4-BE49-F238E27FC236}">
                <a16:creationId xmlns:a16="http://schemas.microsoft.com/office/drawing/2014/main" id="{745DB663-FC5C-5DC7-7F83-1716471B6BBC}"/>
              </a:ext>
            </a:extLst>
          </p:cNvPr>
          <p:cNvSpPr/>
          <p:nvPr/>
        </p:nvSpPr>
        <p:spPr>
          <a:xfrm>
            <a:off x="12876848" y="7720314"/>
            <a:ext cx="1753552" cy="509286"/>
          </a:xfrm>
          <a:prstGeom prst="bevel">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1" name="Picture 20">
            <a:extLst>
              <a:ext uri="{FF2B5EF4-FFF2-40B4-BE49-F238E27FC236}">
                <a16:creationId xmlns:a16="http://schemas.microsoft.com/office/drawing/2014/main" id="{95B32C66-4AC1-4968-F741-1FA5B8D93E7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382250" y="0"/>
            <a:ext cx="4248150" cy="10763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389</Words>
  <Application>Microsoft Office PowerPoint</Application>
  <PresentationFormat>Custom</PresentationFormat>
  <Paragraphs>65</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PT Serif Light</vt:lpstr>
      <vt:lpstr>Arial</vt:lpstr>
      <vt:lpstr>PT Serif</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Kasak Masrani</cp:lastModifiedBy>
  <cp:revision>4</cp:revision>
  <dcterms:created xsi:type="dcterms:W3CDTF">2025-08-20T04:02:50Z</dcterms:created>
  <dcterms:modified xsi:type="dcterms:W3CDTF">2025-08-20T04:16:52Z</dcterms:modified>
</cp:coreProperties>
</file>